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1" r:id="rId9"/>
    <p:sldId id="276" r:id="rId10"/>
    <p:sldId id="273" r:id="rId11"/>
    <p:sldId id="277" r:id="rId12"/>
    <p:sldId id="278" r:id="rId13"/>
    <p:sldId id="279" r:id="rId14"/>
    <p:sldId id="27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14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5651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great is that you can work in almost any industry, in any area/technology available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-1"/>
            <a:ext cx="9144000" cy="602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1049868" y="1479145"/>
            <a:ext cx="7041000" cy="13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049868" y="3505620"/>
            <a:ext cx="7041000" cy="113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Char char="○"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Char char="■"/>
              <a:defRPr sz="16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Char char="●"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Char char="○"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Char char="■"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Char char="●"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Char char="○"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Char char="■"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-1"/>
            <a:ext cx="9144000" cy="602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702235" y="1097280"/>
            <a:ext cx="7888800" cy="441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4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002042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00204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002042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002042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1219200" y="234520"/>
            <a:ext cx="6695400" cy="59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rgbClr val="002042"/>
              </a:buClr>
              <a:buFont typeface="Helvetica Neue"/>
              <a:buNone/>
              <a:defRPr sz="3600" b="0" i="0" u="none" strike="noStrike" cap="none">
                <a:solidFill>
                  <a:srgbClr val="0020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3400" cy="6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111" y="6244192"/>
            <a:ext cx="1772700" cy="55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12"/>
          <p:cNvCxnSpPr/>
          <p:nvPr/>
        </p:nvCxnSpPr>
        <p:spPr>
          <a:xfrm>
            <a:off x="677086" y="6667854"/>
            <a:ext cx="8348100" cy="0"/>
          </a:xfrm>
          <a:prstGeom prst="straightConnector1">
            <a:avLst/>
          </a:prstGeom>
          <a:noFill/>
          <a:ln w="12700" cap="flat" cmpd="sng">
            <a:solidFill>
              <a:srgbClr val="F3B32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jpg"/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09345" y="2147455"/>
            <a:ext cx="8563978" cy="14824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r>
              <a:rPr lang="en-US" sz="6000" b="0" i="0" u="none" strike="noStrike" cap="none" dirty="0">
                <a:solidFill>
                  <a:srgbClr val="002042"/>
                </a:solidFill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Birthday Party Fiasco!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049868" y="3505620"/>
            <a:ext cx="7040880" cy="1139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dirty="0">
                <a:solidFill>
                  <a:srgbClr val="002042"/>
                </a:solidFill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Fall 2020</a:t>
            </a:r>
            <a:endParaRPr lang="en-US" sz="3200" b="0" i="0" u="none" strike="noStrike" cap="none" dirty="0">
              <a:solidFill>
                <a:srgbClr val="002042"/>
              </a:solidFill>
              <a:latin typeface="Arial" panose="020B0604020202020204" pitchFamily="34" charset="0"/>
              <a:ea typeface="Corbel"/>
              <a:cs typeface="Arial" panose="020B0604020202020204" pitchFamily="34" charset="0"/>
              <a:sym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2128" y="1419876"/>
            <a:ext cx="8559011" cy="409340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sheets of chromatography paper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different pens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Sharpie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cup of water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24300" y="466339"/>
            <a:ext cx="6695400" cy="590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Colorful Chromatography</a:t>
            </a:r>
          </a:p>
        </p:txBody>
      </p:sp>
    </p:spTree>
    <p:extLst>
      <p:ext uri="{BB962C8B-B14F-4D97-AF65-F5344CB8AC3E}">
        <p14:creationId xmlns:p14="http://schemas.microsoft.com/office/powerpoint/2010/main" val="44360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BC9ECF-AB7D-7F44-AA6B-B4A00129D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397" y="1097280"/>
            <a:ext cx="4662152" cy="4416000"/>
          </a:xfrm>
        </p:spPr>
        <p:txBody>
          <a:bodyPr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Carly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loves the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Pilot G2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Taylor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really likes her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Mr. Pen!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Harry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prefers Paper Mate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Erasable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pens!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Label the tops of the strips with their initial in Sharpie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Place a dot with the pen about 1 inch from the bottom of the paper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43CFF4-E5D0-DE46-871E-04227C18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Favorite Pens</a:t>
            </a:r>
          </a:p>
        </p:txBody>
      </p:sp>
      <p:pic>
        <p:nvPicPr>
          <p:cNvPr id="5" name="Picture 4" descr="A picture containing table, sitting, different, wooden&#10;&#10;Description automatically generated">
            <a:extLst>
              <a:ext uri="{FF2B5EF4-FFF2-40B4-BE49-F238E27FC236}">
                <a16:creationId xmlns:a16="http://schemas.microsoft.com/office/drawing/2014/main" id="{57DF56BE-5D67-CE43-8D09-09EDB4C9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67059" y="1603393"/>
            <a:ext cx="4751231" cy="35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24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BA554A-5793-B549-A0E6-5C49044F1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204" y="1221000"/>
            <a:ext cx="4101585" cy="44160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 the strips in a cup with about 2-3 tablespoons of water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them there for 2 minutes</a:t>
            </a:r>
          </a:p>
          <a:p>
            <a:pPr marL="12700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Take them out and place on dry surface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AFA54D-1043-3F42-932D-293F2966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Chromatography Time!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DF6A18-6DC3-DF49-9126-9A426384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61" y="1428750"/>
            <a:ext cx="36449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29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86170E-205A-9149-A014-4FA3D1DFB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235" y="1493948"/>
            <a:ext cx="4758407" cy="4019331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 a sample on the card, you know that the person who gave you the cake wrote with this pen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you match this with any of your samples?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6F74D9-1ED2-FC47-A162-9AF7E777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gave you the cake?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3B9595B-631A-534C-8A60-A1AC5EB16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31" t="57763" r="5164" b="7934"/>
          <a:stretch/>
        </p:blipFill>
        <p:spPr>
          <a:xfrm rot="5400000">
            <a:off x="4776179" y="2143242"/>
            <a:ext cx="4240914" cy="25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93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98474" y="309093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Debriefing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498287" y="1335047"/>
            <a:ext cx="75565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Whose favorite pen was used to write the note?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What was the mobile and stationary phases?</a:t>
            </a:r>
          </a:p>
          <a:p>
            <a:pPr marL="342900" marR="0" lvl="0" indent="-342900" algn="l" rtl="0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500"/>
              </a:spcBef>
              <a:buClr>
                <a:schemeClr val="dk1"/>
              </a:buClr>
              <a:buFont typeface="Arial"/>
              <a:buNone/>
            </a:pPr>
            <a:endParaRPr sz="2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051560" y="2066925"/>
            <a:ext cx="704088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Permanent Marker"/>
              <a:buNone/>
            </a:pPr>
            <a:r>
              <a:rPr lang="en-US" sz="4400" b="0" i="0" u="none" strike="noStrike" cap="none" dirty="0">
                <a:solidFill>
                  <a:srgbClr val="002042"/>
                </a:solidFill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  <a:t>What is Chemical Engineering?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868964" y="1250179"/>
            <a:ext cx="7406072" cy="43576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Verdana"/>
              <a:buChar char="•"/>
            </a:pP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US" sz="3200" i="0" u="sng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0" u="sng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0" u="sng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200" i="0" u="sng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 to solve problems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42"/>
              </a:buClr>
              <a:buSzPct val="106666"/>
              <a:buFont typeface="Arial"/>
              <a:buNone/>
            </a:pPr>
            <a:endParaRPr sz="3200" i="0" u="none" strike="noStrike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302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Verdana"/>
              <a:buChar char="•"/>
            </a:pP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Design processes that produce high quality products in large quantities and at low costs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42"/>
              </a:buClr>
              <a:buSzPct val="106666"/>
              <a:buFont typeface="Arial"/>
              <a:buNone/>
            </a:pPr>
            <a:endParaRPr sz="3200" i="0" u="none" strike="noStrike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302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Verdana"/>
              <a:buChar char="•"/>
            </a:pPr>
            <a:r>
              <a:rPr lang="en-US" sz="3200" i="0" u="none" strike="noStrike" cap="none" dirty="0">
                <a:latin typeface="Arial" panose="020B0604020202020204" pitchFamily="34" charset="0"/>
                <a:cs typeface="Arial" panose="020B0604020202020204" pitchFamily="34" charset="0"/>
              </a:rPr>
              <a:t>Produce, Transform, Transport, Use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33706" y="234520"/>
            <a:ext cx="8276588" cy="589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Permanent Marker"/>
              <a:buNone/>
            </a:pPr>
            <a:r>
              <a:rPr lang="en-US" b="0" i="0" u="none" strike="noStrike" cap="none" dirty="0"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  <a:t>Chemical Engineers know how to</a:t>
            </a:r>
            <a:r>
              <a:rPr lang="en-US" dirty="0"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  <a:t>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155779" y="110554"/>
            <a:ext cx="6832442" cy="589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2042"/>
              </a:buClr>
              <a:buSzPct val="25000"/>
              <a:buFont typeface="Helvetica Neue"/>
              <a:buNone/>
            </a:pPr>
            <a:r>
              <a:rPr lang="en-US" sz="4400" b="0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What</a:t>
            </a:r>
            <a:r>
              <a:rPr lang="en-US" sz="4400" b="0" i="0" u="none" strike="noStrike" cap="none" dirty="0"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are the roles of a chemical engineer?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70386" y="1603577"/>
            <a:ext cx="6001814" cy="4171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Design, sell, &amp; market new products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Design processes to produce products</a:t>
            </a:r>
          </a:p>
          <a:p>
            <a:pPr marL="742950" marR="0" lvl="1" indent="-285750" algn="l" rtl="0">
              <a:spcBef>
                <a:spcPts val="50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Economics (profit!)</a:t>
            </a:r>
          </a:p>
          <a:p>
            <a:pPr marL="742950" marR="0" lvl="1" indent="-285750" algn="l" rtl="0">
              <a:spcBef>
                <a:spcPts val="50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–"/>
            </a:pPr>
            <a:r>
              <a:rPr lang="en-US" sz="2800" b="0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Environmental concerns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Research and development of new technologies</a:t>
            </a:r>
          </a:p>
          <a:p>
            <a:pPr marL="342900" marR="0" lvl="0" indent="-342900" algn="l" rtl="0">
              <a:spcBef>
                <a:spcPts val="560"/>
              </a:spcBef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1" i="0" u="none" strike="noStrike" cap="none" dirty="0">
                <a:latin typeface="Arial" panose="020B0604020202020204" pitchFamily="34" charset="0"/>
                <a:cs typeface="Arial" panose="020B0604020202020204" pitchFamily="34" charset="0"/>
                <a:sym typeface="Verdana"/>
              </a:rPr>
              <a:t>Solve problems!</a:t>
            </a:r>
          </a:p>
        </p:txBody>
      </p:sp>
      <p:pic>
        <p:nvPicPr>
          <p:cNvPr id="53" name="Shape 53" descr="Picture 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0415" y="1703850"/>
            <a:ext cx="2743199" cy="4041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051560" y="2066925"/>
            <a:ext cx="704088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Permanent Marker"/>
              <a:buNone/>
            </a:pPr>
            <a:r>
              <a:rPr lang="en-US" b="0" i="0" u="none" strike="noStrike" cap="none" dirty="0">
                <a:solidFill>
                  <a:srgbClr val="002042"/>
                </a:solidFill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  <a:t>Where do Chemical Engineers work?</a:t>
            </a:r>
            <a:br>
              <a:rPr lang="en-US" b="0" i="0" u="none" strike="noStrike" cap="none" dirty="0">
                <a:solidFill>
                  <a:srgbClr val="002042"/>
                </a:solidFill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</a:br>
            <a:endParaRPr lang="en-US" b="0" i="0" u="none" strike="noStrike" cap="none" dirty="0">
              <a:solidFill>
                <a:srgbClr val="002042"/>
              </a:solidFill>
              <a:latin typeface="Arial" panose="020B0604020202020204" pitchFamily="34" charset="0"/>
              <a:ea typeface="Permanent Marker"/>
              <a:cs typeface="Arial" panose="020B0604020202020204" pitchFamily="34" charset="0"/>
              <a:sym typeface="Permanent Mark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 descr="http://t2.gstatic.com/images?q=tbn:ANd9GcTwG1EQiKUQfew9ptQEFIaktoRdgGsGfivWjqgWim-WRuQf74k&amp;t=1&amp;usg=__-FEubxnJADKghtPV7JOJ-yNL_I0=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5767199"/>
            <a:ext cx="1828800" cy="6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http://t3.gstatic.com/images?q=tbn:ANd9GcTi6CsoYY4F4vXiOBBZKjNCR-Au5sfXZI6gsggR7fXp4N0fixI&amp;t=1&amp;usg=__t5rMWrobCU13_ylWQixQEK4XU3E=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600" y="4936581"/>
            <a:ext cx="1828800" cy="70221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 descr="https://www.logos.umich.edu/images/wordmark.gif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7" name="Shape 67" descr="https://www.logos.umich.edu/images/wordmark.gif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8" name="Shape 68" descr="https://www.logos.umich.edu/images/wordmark.pn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9" name="Shape 69" descr="http://t1.gstatic.com/images?q=tbn:ANd9GcQEb_5Ip3x3P91Kq4npYKnpvCzRmOeKwbKU_gXNyCrawv0YNqU&amp;t=1&amp;usg=__WHt1rX_4atqWZvbZtzhzIo8EEdw=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3400" y="0"/>
            <a:ext cx="914400" cy="102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 descr="http://t0.gstatic.com/images?q=tbn:ANd9GcQ7BUGTcTus3GQ2clYuRg8Uf11B7YaMgP9DEklYu98_92ksX7c&amp;t=1&amp;usg=__RatjU8YoyEoEeLJ-i8SidT1LLas=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990600"/>
            <a:ext cx="1828800" cy="55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 descr="http://t2.gstatic.com/images?q=tbn:ANd9GcSe0B8h96wT0TtMBN2mWAgCjRyaQLv3NZWUuATco0f3YJnf5kw&amp;t=1&amp;usg=__OR9a_WIa8PtAFjafp3WNMxGnmvk=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2206" y="5334000"/>
            <a:ext cx="114379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 descr="http://t1.gstatic.com/images?q=tbn:ANd9GcRX1rMvcyp6FmPP-LWxQqyDuXNHcDFgrXqEmSvHN2NTmMBDe-w&amp;t=1&amp;usg=__-tGfpZYC8wEPGMzhe74q6qaPd8Q=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1118" y="5486400"/>
            <a:ext cx="91848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676400"/>
            <a:ext cx="107375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9221" y="5334000"/>
            <a:ext cx="154337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57600" y="4876800"/>
            <a:ext cx="1828800" cy="37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 rotWithShape="1">
          <a:blip r:embed="rId12">
            <a:alphaModFix/>
          </a:blip>
          <a:srcRect l="16896" t="25862" r="16895" b="22413"/>
          <a:stretch/>
        </p:blipFill>
        <p:spPr>
          <a:xfrm>
            <a:off x="3124200" y="4191000"/>
            <a:ext cx="113792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13">
            <a:alphaModFix/>
          </a:blip>
          <a:srcRect t="24503" b="20361"/>
          <a:stretch/>
        </p:blipFill>
        <p:spPr>
          <a:xfrm>
            <a:off x="5410200" y="2514600"/>
            <a:ext cx="1828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14">
            <a:alphaModFix/>
          </a:blip>
          <a:srcRect l="5000" t="20833" r="5000" b="16667"/>
          <a:stretch/>
        </p:blipFill>
        <p:spPr>
          <a:xfrm>
            <a:off x="1066800" y="0"/>
            <a:ext cx="1828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34000" y="457200"/>
            <a:ext cx="1828800" cy="47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86400" y="990600"/>
            <a:ext cx="1828800" cy="5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10200" y="3188473"/>
            <a:ext cx="1828800" cy="77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18">
            <a:alphaModFix/>
          </a:blip>
          <a:srcRect l="10376" t="19811" r="10377" b="19810"/>
          <a:stretch/>
        </p:blipFill>
        <p:spPr>
          <a:xfrm>
            <a:off x="4419600" y="4103914"/>
            <a:ext cx="1828800" cy="69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39000" y="25908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20">
            <a:alphaModFix/>
          </a:blip>
          <a:srcRect l="7676" t="6938" r="10166" b="4066"/>
          <a:stretch/>
        </p:blipFill>
        <p:spPr>
          <a:xfrm>
            <a:off x="7103806" y="0"/>
            <a:ext cx="97339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21">
            <a:alphaModFix/>
          </a:blip>
          <a:srcRect l="22201" r="19884"/>
          <a:stretch/>
        </p:blipFill>
        <p:spPr>
          <a:xfrm>
            <a:off x="8229600" y="1600200"/>
            <a:ext cx="914400" cy="118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0" y="2895600"/>
            <a:ext cx="1828800" cy="77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23">
            <a:alphaModFix/>
          </a:blip>
          <a:srcRect l="5556" t="22727" b="22726"/>
          <a:stretch/>
        </p:blipFill>
        <p:spPr>
          <a:xfrm>
            <a:off x="0" y="914400"/>
            <a:ext cx="1828800" cy="64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24">
            <a:alphaModFix/>
          </a:blip>
          <a:srcRect l="10000" t="15333" r="10000" b="15332"/>
          <a:stretch/>
        </p:blipFill>
        <p:spPr>
          <a:xfrm>
            <a:off x="1981200" y="3810000"/>
            <a:ext cx="105507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295400" y="2147560"/>
            <a:ext cx="1828800" cy="5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0" y="6164664"/>
            <a:ext cx="1828800" cy="69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257800" y="0"/>
            <a:ext cx="1828800" cy="40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229600" y="59436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28600" y="4953000"/>
            <a:ext cx="914400" cy="104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0" y="3886200"/>
            <a:ext cx="144632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0" y="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32">
            <a:alphaModFix/>
          </a:blip>
          <a:srcRect l="12221" t="21123" r="14444" b="21122"/>
          <a:stretch/>
        </p:blipFill>
        <p:spPr>
          <a:xfrm>
            <a:off x="4572000" y="1600200"/>
            <a:ext cx="1676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429000" y="3660228"/>
            <a:ext cx="1828800" cy="37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34">
            <a:alphaModFix/>
          </a:blip>
          <a:srcRect t="38749" b="38750"/>
          <a:stretch/>
        </p:blipFill>
        <p:spPr>
          <a:xfrm>
            <a:off x="6248400" y="2057400"/>
            <a:ext cx="1828800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362200" y="5584172"/>
            <a:ext cx="1600200" cy="51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219200" y="4751832"/>
            <a:ext cx="1828800" cy="58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239000" y="3714462"/>
            <a:ext cx="1828800" cy="78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38">
            <a:alphaModFix/>
          </a:blip>
          <a:srcRect l="4545" t="11468" r="3246" b="11467"/>
          <a:stretch/>
        </p:blipFill>
        <p:spPr>
          <a:xfrm>
            <a:off x="6477000" y="1676400"/>
            <a:ext cx="1828800" cy="36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229600" y="2819400"/>
            <a:ext cx="914400" cy="99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2057400" y="6246833"/>
            <a:ext cx="1828800" cy="61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4191000" y="6378547"/>
            <a:ext cx="4038600" cy="47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2">
            <a:alphaModFix/>
          </a:blip>
          <a:srcRect l="9859" t="21835" r="11262" b="19627"/>
          <a:stretch/>
        </p:blipFill>
        <p:spPr>
          <a:xfrm>
            <a:off x="1524000" y="1385560"/>
            <a:ext cx="1981199" cy="70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43">
            <a:alphaModFix/>
          </a:blip>
          <a:srcRect t="30452" b="33334"/>
          <a:stretch/>
        </p:blipFill>
        <p:spPr>
          <a:xfrm>
            <a:off x="1905000" y="838200"/>
            <a:ext cx="1676400" cy="60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1981200" y="2822028"/>
            <a:ext cx="2057400" cy="76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45">
            <a:alphaModFix/>
          </a:blip>
          <a:srcRect l="2593" t="31110" r="3148" b="37284"/>
          <a:stretch/>
        </p:blipFill>
        <p:spPr>
          <a:xfrm>
            <a:off x="2895601" y="33867"/>
            <a:ext cx="2362200" cy="59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6">
            <a:alphaModFix/>
          </a:blip>
          <a:srcRect l="9383" t="18638" r="8840" b="18243"/>
          <a:stretch/>
        </p:blipFill>
        <p:spPr>
          <a:xfrm>
            <a:off x="3657600" y="762000"/>
            <a:ext cx="1752600" cy="67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3657600" y="1676400"/>
            <a:ext cx="863600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http://t3.gstatic.com/images?q=tbn:ANd9GcQokTgJK-NRThg6bU-C5LRo217S07A_lQ0g435IJOhPG461VB0&amp;t=1&amp;usg=__sDibWNGr4U5Zbm-2szJaMoujeug=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7162800" y="4570388"/>
            <a:ext cx="1828800" cy="83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6324600" y="39624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049868" y="117071"/>
            <a:ext cx="7040880" cy="8654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Permanent Marker"/>
              <a:buNone/>
            </a:pPr>
            <a:r>
              <a:rPr lang="en-US" sz="3600" dirty="0">
                <a:solidFill>
                  <a:srgbClr val="002042"/>
                </a:solidFill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  <a:t>Chemical Properties</a:t>
            </a:r>
            <a:endParaRPr lang="en-US" sz="3600" b="0" i="0" u="none" strike="noStrike" cap="none" dirty="0">
              <a:solidFill>
                <a:srgbClr val="002042"/>
              </a:solidFill>
              <a:latin typeface="Arial" panose="020B0604020202020204" pitchFamily="34" charset="0"/>
              <a:ea typeface="Permanent Marker"/>
              <a:cs typeface="Arial" panose="020B0604020202020204" pitchFamily="34" charset="0"/>
              <a:sym typeface="Permanent Marker"/>
            </a:endParaRPr>
          </a:p>
        </p:txBody>
      </p:sp>
      <p:sp>
        <p:nvSpPr>
          <p:cNvPr id="3" name="Shape 52"/>
          <p:cNvSpPr txBox="1">
            <a:spLocks noGrp="1"/>
          </p:cNvSpPr>
          <p:nvPr>
            <p:ph type="body" idx="1"/>
          </p:nvPr>
        </p:nvSpPr>
        <p:spPr>
          <a:xfrm>
            <a:off x="498474" y="1078028"/>
            <a:ext cx="8169007" cy="23260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The more properties of a substance we can identify the better we know the nature of the substance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Engineers can use this to identify mystery substances</a:t>
            </a:r>
            <a:endParaRPr lang="en-US" sz="2800" b="0" i="0" u="none" strike="noStrike" cap="none" dirty="0"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marL="342900" indent="-342900" algn="l">
              <a:spcBef>
                <a:spcPts val="0"/>
              </a:spcBef>
              <a:buClr>
                <a:srgbClr val="002042"/>
              </a:buClr>
              <a:buSzPct val="100000"/>
              <a:buFont typeface="Arial"/>
              <a:buChar char="•"/>
            </a:pPr>
            <a:endParaRPr lang="en-US" sz="2400" b="0" i="0" u="none" strike="noStrike" cap="none" dirty="0">
              <a:latin typeface="Calibri" panose="020F0502020204030204" pitchFamily="34" charset="0"/>
              <a:ea typeface="Verdana"/>
              <a:cs typeface="Calibri" panose="020F0502020204030204" pitchFamily="34" charset="0"/>
              <a:sym typeface="Verdana"/>
            </a:endParaRPr>
          </a:p>
        </p:txBody>
      </p:sp>
      <p:pic>
        <p:nvPicPr>
          <p:cNvPr id="2" name="Picture 1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62" y="3393599"/>
            <a:ext cx="3181830" cy="23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2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051560" y="445740"/>
            <a:ext cx="7040880" cy="7518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Permanent Marker"/>
              <a:buNone/>
            </a:pPr>
            <a:r>
              <a:rPr lang="en-US" sz="3600" b="0" i="0" u="none" strike="noStrike" cap="none" dirty="0">
                <a:solidFill>
                  <a:srgbClr val="002042"/>
                </a:solidFill>
                <a:latin typeface="Arial" panose="020B0604020202020204" pitchFamily="34" charset="0"/>
                <a:ea typeface="Permanent Marker"/>
                <a:cs typeface="Arial" panose="020B0604020202020204" pitchFamily="34" charset="0"/>
                <a:sym typeface="Permanent Marker"/>
              </a:rPr>
              <a:t>Chromatography</a:t>
            </a:r>
          </a:p>
        </p:txBody>
      </p:sp>
      <p:sp>
        <p:nvSpPr>
          <p:cNvPr id="3" name="Shape 52"/>
          <p:cNvSpPr txBox="1">
            <a:spLocks noGrp="1"/>
          </p:cNvSpPr>
          <p:nvPr>
            <p:ph type="body" idx="1"/>
          </p:nvPr>
        </p:nvSpPr>
        <p:spPr>
          <a:xfrm>
            <a:off x="498475" y="1197634"/>
            <a:ext cx="8166228" cy="23260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Separating components of a mixture from one another based on their properties</a:t>
            </a:r>
          </a:p>
          <a:p>
            <a:pPr marL="800100" lvl="1" indent="-342900">
              <a:spcBef>
                <a:spcPts val="0"/>
              </a:spcBef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Mobile phase</a:t>
            </a:r>
          </a:p>
          <a:p>
            <a:pPr marL="800100" lvl="1" indent="-342900">
              <a:spcBef>
                <a:spcPts val="0"/>
              </a:spcBef>
              <a:buClr>
                <a:srgbClr val="002042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Stationary phase</a:t>
            </a:r>
          </a:p>
        </p:txBody>
      </p:sp>
      <p:pic>
        <p:nvPicPr>
          <p:cNvPr id="4" name="Picture 3" descr="how-chromatography-wor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6" y="3333868"/>
            <a:ext cx="5037248" cy="25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4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4E0F6C-4F34-472C-AB7E-9EEE7DDA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43" b="66408"/>
          <a:stretch/>
        </p:blipFill>
        <p:spPr>
          <a:xfrm>
            <a:off x="5602296" y="3746876"/>
            <a:ext cx="1394018" cy="2152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E434F-CE75-4D2C-934B-2789D746F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50" t="65871" r="18542"/>
          <a:stretch/>
        </p:blipFill>
        <p:spPr>
          <a:xfrm>
            <a:off x="7475760" y="1276662"/>
            <a:ext cx="1135631" cy="21523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941CB0-336E-4254-B1FD-64DF8E58B91E}"/>
              </a:ext>
            </a:extLst>
          </p:cNvPr>
          <p:cNvGrpSpPr/>
          <p:nvPr/>
        </p:nvGrpSpPr>
        <p:grpSpPr>
          <a:xfrm>
            <a:off x="7671855" y="3884131"/>
            <a:ext cx="1428077" cy="1992462"/>
            <a:chOff x="576637" y="1432489"/>
            <a:chExt cx="1140939" cy="16208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6DBAA8-0C95-4D98-90B3-D014F6A9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304" r="50000" b="68256"/>
            <a:stretch/>
          </p:blipFill>
          <p:spPr>
            <a:xfrm>
              <a:off x="576637" y="1432489"/>
              <a:ext cx="852463" cy="162082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D23BB0-2865-4180-9A93-B1E7D8FBBD45}"/>
                </a:ext>
              </a:extLst>
            </p:cNvPr>
            <p:cNvSpPr/>
            <p:nvPr/>
          </p:nvSpPr>
          <p:spPr>
            <a:xfrm>
              <a:off x="1342729" y="1898110"/>
              <a:ext cx="374847" cy="391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FD8BE4-C513-46CC-92AE-98E55B8A5C3F}"/>
              </a:ext>
            </a:extLst>
          </p:cNvPr>
          <p:cNvSpPr txBox="1"/>
          <p:nvPr/>
        </p:nvSpPr>
        <p:spPr>
          <a:xfrm>
            <a:off x="7663017" y="961509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CF43C3-CD04-439D-AAA1-3744F58052A3}"/>
              </a:ext>
            </a:extLst>
          </p:cNvPr>
          <p:cNvSpPr txBox="1"/>
          <p:nvPr/>
        </p:nvSpPr>
        <p:spPr>
          <a:xfrm>
            <a:off x="5726138" y="3399927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Taylor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69BFA-143B-4E8D-B8CF-20F373C65E1A}"/>
              </a:ext>
            </a:extLst>
          </p:cNvPr>
          <p:cNvSpPr txBox="1"/>
          <p:nvPr/>
        </p:nvSpPr>
        <p:spPr>
          <a:xfrm>
            <a:off x="7785503" y="3581476"/>
            <a:ext cx="143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Harry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9883AB4-36FF-4789-8F60-54894382D8E8}"/>
              </a:ext>
            </a:extLst>
          </p:cNvPr>
          <p:cNvSpPr txBox="1">
            <a:spLocks/>
          </p:cNvSpPr>
          <p:nvPr/>
        </p:nvSpPr>
        <p:spPr>
          <a:xfrm>
            <a:off x="362332" y="288440"/>
            <a:ext cx="4214934" cy="50949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97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524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2042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rgbClr val="00204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-342900">
              <a:spcBef>
                <a:spcPts val="0"/>
              </a:spcBef>
              <a:buClr>
                <a:schemeClr val="dk1"/>
              </a:buClr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indent="-342900">
              <a:spcBef>
                <a:spcPts val="0"/>
              </a:spcBef>
              <a:buClr>
                <a:schemeClr val="dk1"/>
              </a:buClr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It’s your birthday!</a:t>
            </a:r>
          </a:p>
          <a:p>
            <a:pPr indent="-342900">
              <a:spcBef>
                <a:spcPts val="0"/>
              </a:spcBef>
              <a:buClr>
                <a:schemeClr val="dk1"/>
              </a:buClr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indent="-342900">
              <a:spcBef>
                <a:spcPts val="0"/>
              </a:spcBef>
              <a:buClr>
                <a:schemeClr val="dk1"/>
              </a:buClr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Your friends Taylor, Carly, and Harry couldn’t make it to your party so they sent their gifts but with the cards smudged, so you don’t know who sent the cake!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None/>
            </a:pP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indent="-342900">
              <a:spcBef>
                <a:spcPts val="0"/>
              </a:spcBef>
              <a:buClr>
                <a:schemeClr val="dk1"/>
              </a:buClr>
            </a:pPr>
            <a:r>
              <a:rPr lang="en-US" sz="2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Test their favorite pens to find out who sent the cake!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19" y="632166"/>
            <a:ext cx="2366539" cy="236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3245"/>
      </p:ext>
    </p:extLst>
  </p:cSld>
  <p:clrMapOvr>
    <a:masterClrMapping/>
  </p:clrMapOvr>
</p:sld>
</file>

<file path=ppt/theme/theme1.xml><?xml version="1.0" encoding="utf-8"?>
<a:theme xmlns:a="http://schemas.openxmlformats.org/drawingml/2006/main" name="Michigan Engineering - Design 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368</Words>
  <Application>Microsoft Macintosh PowerPoint</Application>
  <PresentationFormat>On-screen Show (4:3)</PresentationFormat>
  <Paragraphs>66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Verdana</vt:lpstr>
      <vt:lpstr>Helvetica Neue</vt:lpstr>
      <vt:lpstr>Permanent Marker</vt:lpstr>
      <vt:lpstr>Corbel</vt:lpstr>
      <vt:lpstr>Calibri</vt:lpstr>
      <vt:lpstr>Michigan Engineering - Design 2</vt:lpstr>
      <vt:lpstr>Birthday Party Fiasco!</vt:lpstr>
      <vt:lpstr>What is Chemical Engineering?</vt:lpstr>
      <vt:lpstr>Chemical Engineers know how to:</vt:lpstr>
      <vt:lpstr>What are the roles of a chemical engineer?</vt:lpstr>
      <vt:lpstr>Where do Chemical Engineers work? </vt:lpstr>
      <vt:lpstr>PowerPoint Presentation</vt:lpstr>
      <vt:lpstr>Chemical Properties</vt:lpstr>
      <vt:lpstr>Chromatography</vt:lpstr>
      <vt:lpstr>PowerPoint Presentation</vt:lpstr>
      <vt:lpstr>Colorful Chromatography</vt:lpstr>
      <vt:lpstr>The Favorite Pens</vt:lpstr>
      <vt:lpstr>Chromatography Time!</vt:lpstr>
      <vt:lpstr>Who gave you the cake?</vt:lpstr>
      <vt:lpstr>Debriefing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Birthday Party Fiasco</dc:title>
  <dc:creator>Danielle Richards</dc:creator>
  <cp:lastModifiedBy>Felder, LaRue</cp:lastModifiedBy>
  <cp:revision>31</cp:revision>
  <dcterms:modified xsi:type="dcterms:W3CDTF">2020-10-06T04:05:35Z</dcterms:modified>
</cp:coreProperties>
</file>