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Playfair Display"/>
      <p:regular r:id="rId14"/>
      <p:bold r:id="rId15"/>
      <p:italic r:id="rId16"/>
      <p:boldItalic r:id="rId17"/>
    </p:embeddedFont>
    <p:embeddedFont>
      <p:font typeface="Montserrat"/>
      <p:regular r:id="rId18"/>
      <p:bold r:id="rId19"/>
      <p:italic r:id="rId20"/>
      <p:boldItalic r:id="rId21"/>
    </p:embeddedFont>
    <p:embeddedFont>
      <p:font typeface="Oswald"/>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11" Type="http://schemas.openxmlformats.org/officeDocument/2006/relationships/slide" Target="slides/slide6.xml"/><Relationship Id="rId22" Type="http://schemas.openxmlformats.org/officeDocument/2006/relationships/font" Target="fonts/Oswald-regular.fntdata"/><Relationship Id="rId10" Type="http://schemas.openxmlformats.org/officeDocument/2006/relationships/slide" Target="slides/slide5.xml"/><Relationship Id="rId21" Type="http://schemas.openxmlformats.org/officeDocument/2006/relationships/font" Target="fonts/Montserrat-boldItalic.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Oswa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layfairDisplay-bold.fntdata"/><Relationship Id="rId14" Type="http://schemas.openxmlformats.org/officeDocument/2006/relationships/font" Target="fonts/PlayfairDisplay-regular.fntdata"/><Relationship Id="rId17" Type="http://schemas.openxmlformats.org/officeDocument/2006/relationships/font" Target="fonts/PlayfairDisplay-boldItalic.fntdata"/><Relationship Id="rId16" Type="http://schemas.openxmlformats.org/officeDocument/2006/relationships/font" Target="fonts/PlayfairDisplay-italic.fntdata"/><Relationship Id="rId5" Type="http://schemas.openxmlformats.org/officeDocument/2006/relationships/notesMaster" Target="notesMasters/notesMaster1.xml"/><Relationship Id="rId19" Type="http://schemas.openxmlformats.org/officeDocument/2006/relationships/font" Target="fonts/Montserrat-bold.fntdata"/><Relationship Id="rId6" Type="http://schemas.openxmlformats.org/officeDocument/2006/relationships/slide" Target="slides/slide1.xml"/><Relationship Id="rId18" Type="http://schemas.openxmlformats.org/officeDocument/2006/relationships/font" Target="fonts/Montserrat-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1d65aa1b73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1d65aa1b73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1d65aa1b73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1d65aa1b73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1d65aa1b73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1d65aa1b73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1d65aa1b73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1d65aa1b73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1d65aa1b73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1d65aa1b73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1d65aa1b73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1d65aa1b73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1d65aa1b73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1d65aa1b73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146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Let’s Make Oobleck!</a:t>
            </a:r>
            <a:endParaRPr/>
          </a:p>
        </p:txBody>
      </p:sp>
      <p:sp>
        <p:nvSpPr>
          <p:cNvPr id="59" name="Google Shape;59;p13"/>
          <p:cNvSpPr txBox="1"/>
          <p:nvPr>
            <p:ph idx="1" type="subTitle"/>
          </p:nvPr>
        </p:nvSpPr>
        <p:spPr>
          <a:xfrm>
            <a:off x="344250" y="3550650"/>
            <a:ext cx="4910100" cy="577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PPSO FEMMES Capstone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Oobleck?</a:t>
            </a:r>
            <a:endParaRPr/>
          </a:p>
        </p:txBody>
      </p:sp>
      <p:sp>
        <p:nvSpPr>
          <p:cNvPr id="65" name="Google Shape;65;p1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Oobleck is a substance made from cornstarch and water (and food coloring to make it colorful).</a:t>
            </a:r>
            <a:endParaRPr/>
          </a:p>
          <a:p>
            <a:pPr indent="-342900" lvl="0" marL="457200" rtl="0" algn="l">
              <a:spcBef>
                <a:spcPts val="0"/>
              </a:spcBef>
              <a:spcAft>
                <a:spcPts val="0"/>
              </a:spcAft>
              <a:buSzPts val="1800"/>
              <a:buChar char="●"/>
            </a:pPr>
            <a:r>
              <a:rPr lang="en"/>
              <a:t>This is a substance that can act as both a solid and a liquid!</a:t>
            </a:r>
            <a:endParaRPr/>
          </a:p>
          <a:p>
            <a:pPr indent="-342900" lvl="0" marL="457200" rtl="0" algn="l">
              <a:spcBef>
                <a:spcPts val="0"/>
              </a:spcBef>
              <a:spcAft>
                <a:spcPts val="0"/>
              </a:spcAft>
              <a:buSzPts val="1800"/>
              <a:buChar char="●"/>
            </a:pPr>
            <a:r>
              <a:rPr lang="en"/>
              <a:t>Like a liquid, it will take the shape of whatever it is in.</a:t>
            </a:r>
            <a:endParaRPr/>
          </a:p>
          <a:p>
            <a:pPr indent="-317500" lvl="1" marL="914400" rtl="0" algn="l">
              <a:spcBef>
                <a:spcPts val="0"/>
              </a:spcBef>
              <a:spcAft>
                <a:spcPts val="0"/>
              </a:spcAft>
              <a:buSzPts val="1400"/>
              <a:buChar char="○"/>
            </a:pPr>
            <a:r>
              <a:rPr lang="en"/>
              <a:t>For example, if you put it in a bowl, it will take the shape of the bowl.</a:t>
            </a:r>
            <a:endParaRPr/>
          </a:p>
          <a:p>
            <a:pPr indent="-342900" lvl="0" marL="457200" rtl="0" algn="l">
              <a:spcBef>
                <a:spcPts val="0"/>
              </a:spcBef>
              <a:spcAft>
                <a:spcPts val="0"/>
              </a:spcAft>
              <a:buSzPts val="1800"/>
              <a:buChar char="●"/>
            </a:pPr>
            <a:r>
              <a:rPr lang="en"/>
              <a:t>Like a solid, it will take the shape of whatever is holding it.</a:t>
            </a:r>
            <a:endParaRPr/>
          </a:p>
          <a:p>
            <a:pPr indent="-317500" lvl="1" marL="914400" rtl="0" algn="l">
              <a:spcBef>
                <a:spcPts val="0"/>
              </a:spcBef>
              <a:spcAft>
                <a:spcPts val="0"/>
              </a:spcAft>
              <a:buSzPts val="1400"/>
              <a:buChar char="○"/>
            </a:pPr>
            <a:r>
              <a:rPr lang="en"/>
              <a:t>For example, if you hold it in your hands like the shape of a ball, it will feel like a ball.</a:t>
            </a:r>
            <a:endParaRPr/>
          </a:p>
          <a:p>
            <a:pPr indent="-342900" lvl="0" marL="457200" rtl="0" algn="l">
              <a:spcBef>
                <a:spcPts val="0"/>
              </a:spcBef>
              <a:spcAft>
                <a:spcPts val="0"/>
              </a:spcAft>
              <a:buSzPts val="1800"/>
              <a:buChar char="●"/>
            </a:pPr>
            <a:r>
              <a:rPr lang="en"/>
              <a:t>If you push your hand slowly into it and grab it, it will be more liquidy, BUT, if you slap it, it will feel more solid!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Now, Let’s Get to Making it!</a:t>
            </a:r>
            <a:endParaRPr/>
          </a:p>
        </p:txBody>
      </p:sp>
      <p:sp>
        <p:nvSpPr>
          <p:cNvPr id="71" name="Google Shape;71;p15"/>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Materials You Will Need</a:t>
            </a:r>
            <a:endParaRPr/>
          </a:p>
          <a:p>
            <a:pPr indent="-342900" lvl="0" marL="457200" rtl="0" algn="l">
              <a:spcBef>
                <a:spcPts val="1200"/>
              </a:spcBef>
              <a:spcAft>
                <a:spcPts val="0"/>
              </a:spcAft>
              <a:buSzPts val="1800"/>
              <a:buChar char="●"/>
            </a:pPr>
            <a:r>
              <a:rPr lang="en"/>
              <a:t>A bowl</a:t>
            </a:r>
            <a:endParaRPr/>
          </a:p>
          <a:p>
            <a:pPr indent="-342900" lvl="0" marL="457200" rtl="0" algn="l">
              <a:spcBef>
                <a:spcPts val="0"/>
              </a:spcBef>
              <a:spcAft>
                <a:spcPts val="0"/>
              </a:spcAft>
              <a:buSzPts val="1800"/>
              <a:buChar char="●"/>
            </a:pPr>
            <a:r>
              <a:rPr lang="en"/>
              <a:t>1 cup of cornstarch per student (or if in a group of 2-3, 2 cups of cornstarch total)</a:t>
            </a:r>
            <a:endParaRPr/>
          </a:p>
          <a:p>
            <a:pPr indent="-342900" lvl="0" marL="457200" rtl="0" algn="l">
              <a:spcBef>
                <a:spcPts val="0"/>
              </a:spcBef>
              <a:spcAft>
                <a:spcPts val="0"/>
              </a:spcAft>
              <a:buSzPts val="1800"/>
              <a:buChar char="●"/>
            </a:pPr>
            <a:r>
              <a:rPr lang="en"/>
              <a:t>½ cup of water per student (or if in a group of 2-3, 1 cup of water)</a:t>
            </a:r>
            <a:endParaRPr/>
          </a:p>
          <a:p>
            <a:pPr indent="-342900" lvl="0" marL="457200" rtl="0" algn="l">
              <a:spcBef>
                <a:spcPts val="0"/>
              </a:spcBef>
              <a:spcAft>
                <a:spcPts val="0"/>
              </a:spcAft>
              <a:buSzPts val="1800"/>
              <a:buChar char="●"/>
            </a:pPr>
            <a:r>
              <a:rPr lang="en"/>
              <a:t>A few drops of your favorite color of food coloring (optional)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Instructions</a:t>
            </a:r>
            <a:endParaRPr/>
          </a:p>
        </p:txBody>
      </p:sp>
      <p:sp>
        <p:nvSpPr>
          <p:cNvPr id="77" name="Google Shape;77;p16"/>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Measure out the amount of cornstarch you are using (1 cup for 1 student or 2 cups for a group of 2-3), and put it in the bowl</a:t>
            </a:r>
            <a:endParaRPr/>
          </a:p>
          <a:p>
            <a:pPr indent="-342900" lvl="0" marL="457200" rtl="0" algn="l">
              <a:spcBef>
                <a:spcPts val="0"/>
              </a:spcBef>
              <a:spcAft>
                <a:spcPts val="0"/>
              </a:spcAft>
              <a:buSzPts val="1800"/>
              <a:buAutoNum type="arabicPeriod"/>
            </a:pPr>
            <a:r>
              <a:rPr lang="en"/>
              <a:t>Measure out the amount of water you are using (½ cup for 1 student or 1 cup for a group of 2-3), and put it in the bowl with the cornstarch</a:t>
            </a:r>
            <a:endParaRPr/>
          </a:p>
          <a:p>
            <a:pPr indent="-342900" lvl="0" marL="457200" rtl="0" algn="l">
              <a:spcBef>
                <a:spcPts val="0"/>
              </a:spcBef>
              <a:spcAft>
                <a:spcPts val="0"/>
              </a:spcAft>
              <a:buSzPts val="1800"/>
              <a:buAutoNum type="arabicPeriod"/>
            </a:pPr>
            <a:r>
              <a:rPr lang="en"/>
              <a:t>Mix them together with either a spoon or your hand!</a:t>
            </a:r>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Now that You’ve Made the Oobleck, What Should You Do With It?</a:t>
            </a:r>
            <a:endParaRPr/>
          </a:p>
        </p:txBody>
      </p:sp>
      <p:sp>
        <p:nvSpPr>
          <p:cNvPr id="83" name="Google Shape;83;p17"/>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Whatever you want with it! Except, don’t eat it!</a:t>
            </a:r>
            <a:endParaRPr/>
          </a:p>
          <a:p>
            <a:pPr indent="-342900" lvl="0" marL="457200" rtl="0" algn="l">
              <a:spcBef>
                <a:spcPts val="0"/>
              </a:spcBef>
              <a:spcAft>
                <a:spcPts val="0"/>
              </a:spcAft>
              <a:buSzPts val="1800"/>
              <a:buChar char="●"/>
            </a:pPr>
            <a:r>
              <a:rPr lang="en"/>
              <a:t>One thing you can do is dip your hand into it slowly and feel it be liquidy.</a:t>
            </a:r>
            <a:endParaRPr/>
          </a:p>
          <a:p>
            <a:pPr indent="-342900" lvl="0" marL="457200" rtl="0" algn="l">
              <a:spcBef>
                <a:spcPts val="0"/>
              </a:spcBef>
              <a:spcAft>
                <a:spcPts val="0"/>
              </a:spcAft>
              <a:buSzPts val="1800"/>
              <a:buChar char="●"/>
            </a:pPr>
            <a:r>
              <a:rPr lang="en"/>
              <a:t>Another thing you can do is grab it and hold it/form it into a ball in your hands; it should feel like a solid.</a:t>
            </a:r>
            <a:endParaRPr/>
          </a:p>
          <a:p>
            <a:pPr indent="-342900" lvl="0" marL="457200" rtl="0" algn="l">
              <a:spcBef>
                <a:spcPts val="0"/>
              </a:spcBef>
              <a:spcAft>
                <a:spcPts val="0"/>
              </a:spcAft>
              <a:buSzPts val="1800"/>
              <a:buChar char="●"/>
            </a:pPr>
            <a:r>
              <a:rPr lang="en"/>
              <a:t>One last thing you can do is keep it in the bowl, and then slap it! It should feel like a solid when you slap it.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Does Oobleck Feel Like a Solid Sometimes, but also a Liquid?</a:t>
            </a:r>
            <a:endParaRPr/>
          </a:p>
          <a:p>
            <a:pPr indent="0" lvl="0" marL="0" rtl="0" algn="l">
              <a:spcBef>
                <a:spcPts val="0"/>
              </a:spcBef>
              <a:spcAft>
                <a:spcPts val="0"/>
              </a:spcAft>
              <a:buNone/>
            </a:pPr>
            <a:r>
              <a:t/>
            </a:r>
            <a:endParaRPr/>
          </a:p>
        </p:txBody>
      </p:sp>
      <p:sp>
        <p:nvSpPr>
          <p:cNvPr id="89" name="Google Shape;89;p18"/>
          <p:cNvSpPr txBox="1"/>
          <p:nvPr>
            <p:ph idx="1" type="body"/>
          </p:nvPr>
        </p:nvSpPr>
        <p:spPr>
          <a:xfrm>
            <a:off x="311700" y="1234075"/>
            <a:ext cx="8520600" cy="3334800"/>
          </a:xfrm>
          <a:prstGeom prst="rect">
            <a:avLst/>
          </a:prstGeom>
        </p:spPr>
        <p:txBody>
          <a:bodyPr anchorCtr="0" anchor="t" bIns="91425" lIns="91425" spcFirstLastPara="1" rIns="91425" wrap="square" tIns="91425">
            <a:normAutofit fontScale="92500"/>
          </a:bodyPr>
          <a:lstStyle/>
          <a:p>
            <a:pPr indent="-334327" lvl="0" marL="457200" rtl="0" algn="l">
              <a:spcBef>
                <a:spcPts val="0"/>
              </a:spcBef>
              <a:spcAft>
                <a:spcPts val="0"/>
              </a:spcAft>
              <a:buSzPct val="100000"/>
              <a:buChar char="●"/>
            </a:pPr>
            <a:r>
              <a:rPr lang="en"/>
              <a:t>Oobleck is a non-Newtonian fluid, which means that it does not have a constant viscosity/thickness to it. </a:t>
            </a:r>
            <a:endParaRPr/>
          </a:p>
          <a:p>
            <a:pPr indent="-310832" lvl="1" marL="914400" rtl="0" algn="l">
              <a:spcBef>
                <a:spcPts val="0"/>
              </a:spcBef>
              <a:spcAft>
                <a:spcPts val="0"/>
              </a:spcAft>
              <a:buSzPct val="100000"/>
              <a:buChar char="○"/>
            </a:pPr>
            <a:r>
              <a:rPr lang="en"/>
              <a:t>For example, something with constant thickness would be water, it is always liquidy, but something like silly putty does not always have the same thickness to it, depending on how you handle it.</a:t>
            </a:r>
            <a:endParaRPr/>
          </a:p>
          <a:p>
            <a:pPr indent="-334327" lvl="0" marL="457200" rtl="0" algn="l">
              <a:spcBef>
                <a:spcPts val="0"/>
              </a:spcBef>
              <a:spcAft>
                <a:spcPts val="0"/>
              </a:spcAft>
              <a:buSzPct val="100000"/>
              <a:buChar char="●"/>
            </a:pPr>
            <a:r>
              <a:rPr lang="en"/>
              <a:t>So, in the case of Oobleck, the viscosity/thickness increases when you apply fast pressure (like when you slap it), but it decreases when you dip your hand in slowly to grab it.</a:t>
            </a:r>
            <a:endParaRPr/>
          </a:p>
          <a:p>
            <a:pPr indent="-334327" lvl="0" marL="457200" rtl="0" algn="l">
              <a:spcBef>
                <a:spcPts val="0"/>
              </a:spcBef>
              <a:spcAft>
                <a:spcPts val="0"/>
              </a:spcAft>
              <a:buSzPct val="100000"/>
              <a:buChar char="●"/>
            </a:pPr>
            <a:r>
              <a:rPr lang="en"/>
              <a:t>Also, the cornstarch in the water stays intact, so when you slap it, the grains of the cornstarch rub against each other to lock into position, making it </a:t>
            </a:r>
            <a:r>
              <a:rPr lang="en"/>
              <a:t>feel</a:t>
            </a:r>
            <a:r>
              <a:rPr lang="en"/>
              <a:t> like a solid. However, when you slowly dip your hand in, the grains of the cornstarch are more free-flowing and don’t lock in, making it feel like a liquid.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Does Oobleck Feel Like a Solid Sometimes, but also a Liquid?</a:t>
            </a:r>
            <a:endParaRPr/>
          </a:p>
          <a:p>
            <a:pPr indent="0" lvl="0" marL="0" rtl="0" algn="l">
              <a:spcBef>
                <a:spcPts val="0"/>
              </a:spcBef>
              <a:spcAft>
                <a:spcPts val="0"/>
              </a:spcAft>
              <a:buNone/>
            </a:pPr>
            <a:r>
              <a:t/>
            </a:r>
            <a:endParaRPr/>
          </a:p>
        </p:txBody>
      </p:sp>
      <p:sp>
        <p:nvSpPr>
          <p:cNvPr id="95" name="Google Shape;95;p19"/>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Another reason is that the water acts as a cushion and allows the cornstarch to freely move; so, when fast pressure is applied, the force pushes the water out of the way and makes the </a:t>
            </a:r>
            <a:r>
              <a:rPr lang="en"/>
              <a:t>grains</a:t>
            </a:r>
            <a:r>
              <a:rPr lang="en"/>
              <a:t> of the cornstarch rub against each other and lock into place.</a:t>
            </a:r>
            <a:endParaRPr b="1"/>
          </a:p>
        </p:txBody>
      </p:sp>
      <p:pic>
        <p:nvPicPr>
          <p:cNvPr id="96" name="Google Shape;96;p19"/>
          <p:cNvPicPr preferRelativeResize="0"/>
          <p:nvPr/>
        </p:nvPicPr>
        <p:blipFill>
          <a:blip r:embed="rId3">
            <a:alphaModFix/>
          </a:blip>
          <a:stretch>
            <a:fillRect/>
          </a:stretch>
        </p:blipFill>
        <p:spPr>
          <a:xfrm>
            <a:off x="621900" y="2723473"/>
            <a:ext cx="2993774" cy="1684001"/>
          </a:xfrm>
          <a:prstGeom prst="rect">
            <a:avLst/>
          </a:prstGeom>
          <a:noFill/>
          <a:ln>
            <a:noFill/>
          </a:ln>
        </p:spPr>
      </p:pic>
      <p:pic>
        <p:nvPicPr>
          <p:cNvPr id="97" name="Google Shape;97;p19"/>
          <p:cNvPicPr preferRelativeResize="0"/>
          <p:nvPr/>
        </p:nvPicPr>
        <p:blipFill>
          <a:blip r:embed="rId4">
            <a:alphaModFix/>
          </a:blip>
          <a:stretch>
            <a:fillRect/>
          </a:stretch>
        </p:blipFill>
        <p:spPr>
          <a:xfrm>
            <a:off x="4696875" y="2723475"/>
            <a:ext cx="3415426" cy="19211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44250" y="1403850"/>
            <a:ext cx="8455500" cy="2146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Hope you learned something new and had fun!</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