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1" r:id="rId6"/>
    <p:sldId id="279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80" r:id="rId16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18"/>
      <p:bold r:id="rId18"/>
      <p:italic r:id="rId18"/>
      <p:boldItalic r:id="rId18"/>
    </p:embeddedFont>
    <p:embeddedFont>
      <p:font typeface="Oswald" pitchFamily="2" charset="77"/>
      <p:regular r:id="rId19"/>
      <p:bold r:id="rId20"/>
      <p:italic r:id="rId21"/>
      <p:boldItalic r:id="rId22"/>
    </p:embeddedFont>
    <p:embeddedFont>
      <p:font typeface="Source Code Pro" panose="020B0509030403020204" pitchFamily="49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711"/>
  </p:normalViewPr>
  <p:slideViewPr>
    <p:cSldViewPr snapToGrid="0">
      <p:cViewPr varScale="1">
        <p:scale>
          <a:sx n="146" d="100"/>
          <a:sy n="146" d="100"/>
        </p:scale>
        <p:origin x="176" y="7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NUL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c3576ca6d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c3576ca6d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c40e043c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c40e043c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7c4ff8d42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7c4ff8d42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c40e043ca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7c40e043ca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c3576ca6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c3576ca6d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c3576ca6d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c3576ca6d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c3576ca6d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c3576ca6d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c40e043ca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c40e043ca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7c3576ca6d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7c3576ca6d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c3576ca6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c3576ca6d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c3576ca6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7c3576ca6d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c3576ca6d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c3576ca6d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g"/><Relationship Id="rId18" Type="http://schemas.openxmlformats.org/officeDocument/2006/relationships/image" Target="../media/image3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17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image" Target="../media/image18.jpg"/><Relationship Id="rId15" Type="http://schemas.openxmlformats.org/officeDocument/2006/relationships/image" Target="../media/image2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s://blockly.games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4000" dirty="0"/>
            </a:br>
            <a:br>
              <a:rPr lang="en" sz="4000" dirty="0"/>
            </a:br>
            <a:r>
              <a:rPr lang="en" sz="4000" dirty="0"/>
              <a:t>F.E.M.M.E.S. Capstone 2020</a:t>
            </a:r>
            <a:br>
              <a:rPr lang="en" sz="4000" dirty="0"/>
            </a:br>
            <a:r>
              <a:rPr lang="en" sz="2800" dirty="0"/>
              <a:t>Blockly Games &amp; Machine Learning</a:t>
            </a:r>
            <a:endParaRPr sz="4000" dirty="0"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4" name="Google Shape;64;p13"/>
          <p:cNvPicPr preferRelativeResize="0"/>
          <p:nvPr/>
        </p:nvPicPr>
        <p:blipFill rotWithShape="1">
          <a:blip r:embed="rId3">
            <a:alphaModFix/>
          </a:blip>
          <a:srcRect l="6664" t="14781" b="10109"/>
          <a:stretch/>
        </p:blipFill>
        <p:spPr>
          <a:xfrm>
            <a:off x="3527166" y="3398250"/>
            <a:ext cx="2922425" cy="167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Decision Tree Activity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Handcraft your own Disney-cision Tree! </a:t>
            </a:r>
            <a:endParaRPr dirty="0"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 dirty="0">
                <a:solidFill>
                  <a:srgbClr val="FF2F92"/>
                </a:solidFill>
              </a:rPr>
              <a:t>Part 1</a:t>
            </a:r>
            <a:r>
              <a:rPr lang="en" dirty="0"/>
              <a:t>: Build a Decision Tree to separate the Disney characters into three categories: Human, Animal, and Other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b="1" dirty="0">
                <a:solidFill>
                  <a:srgbClr val="FF2F92"/>
                </a:solidFill>
              </a:rPr>
              <a:t>Note</a:t>
            </a:r>
            <a:r>
              <a:rPr lang="en" dirty="0"/>
              <a:t>: You will have to “extract” your own features for the characters to build your Decision Tree rule set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Test Your Disney-cision Tree</a:t>
            </a:r>
            <a:endParaRPr dirty="0"/>
          </a:p>
        </p:txBody>
      </p:sp>
      <p:pic>
        <p:nvPicPr>
          <p:cNvPr id="141" name="Google Shape;141;p25"/>
          <p:cNvPicPr preferRelativeResize="0"/>
          <p:nvPr/>
        </p:nvPicPr>
        <p:blipFill rotWithShape="1">
          <a:blip r:embed="rId3">
            <a:alphaModFix/>
          </a:blip>
          <a:srcRect b="5419"/>
          <a:stretch/>
        </p:blipFill>
        <p:spPr>
          <a:xfrm>
            <a:off x="63750" y="1492800"/>
            <a:ext cx="2550350" cy="301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2325" y="1347300"/>
            <a:ext cx="2307152" cy="330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4625" y="1055549"/>
            <a:ext cx="1822475" cy="388964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5"/>
          <p:cNvSpPr txBox="1"/>
          <p:nvPr/>
        </p:nvSpPr>
        <p:spPr>
          <a:xfrm>
            <a:off x="570350" y="2002700"/>
            <a:ext cx="8158500" cy="220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Source Code Pro"/>
                <a:ea typeface="Source Code Pro"/>
                <a:cs typeface="Source Code Pro"/>
                <a:sym typeface="Source Code Pro"/>
              </a:rPr>
              <a:t>Lesson: a Model is only as good as the data you use to </a:t>
            </a:r>
            <a:r>
              <a:rPr lang="en" sz="3000" b="1" dirty="0">
                <a:solidFill>
                  <a:srgbClr val="FF2F9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train</a:t>
            </a:r>
            <a:r>
              <a:rPr lang="en" sz="3000" dirty="0">
                <a:latin typeface="Source Code Pro"/>
                <a:ea typeface="Source Code Pro"/>
                <a:cs typeface="Source Code Pro"/>
                <a:sym typeface="Source Code Pro"/>
              </a:rPr>
              <a:t> it</a:t>
            </a:r>
            <a:endParaRPr sz="3000" dirty="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" name="Google Shape;150;p26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A584006-167A-2240-9E1B-4550A1375CA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0" y="-33085"/>
            <a:ext cx="1128395" cy="1612265"/>
          </a:xfrm>
          <a:prstGeom prst="rect">
            <a:avLst/>
          </a:prstGeom>
        </p:spPr>
      </p:pic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A65B0FA9-5447-7C43-AB93-C7EE71EEE3E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35" y="2043137"/>
            <a:ext cx="1293495" cy="838835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6BCF757-3176-9F41-A4D0-2DE392D06CE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104" y="1703924"/>
            <a:ext cx="1345565" cy="1339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61C3FD-710B-BD40-989C-1D6427610BE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89" y="113655"/>
            <a:ext cx="1921510" cy="1079500"/>
          </a:xfrm>
          <a:prstGeom prst="rect">
            <a:avLst/>
          </a:prstGeom>
        </p:spPr>
      </p:pic>
      <p:pic>
        <p:nvPicPr>
          <p:cNvPr id="8" name="Picture 7" descr="A close up of a dog&#10;&#10;Description automatically generated">
            <a:extLst>
              <a:ext uri="{FF2B5EF4-FFF2-40B4-BE49-F238E27FC236}">
                <a16:creationId xmlns:a16="http://schemas.microsoft.com/office/drawing/2014/main" id="{7ACCDC60-01EB-EC48-AB97-2AE2936660AC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69" y="3287154"/>
            <a:ext cx="1729967" cy="1201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8EDE4D-8F08-1640-864E-922FB776BE55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62" y="155752"/>
            <a:ext cx="1643380" cy="1861820"/>
          </a:xfrm>
          <a:prstGeom prst="rect">
            <a:avLst/>
          </a:prstGeom>
        </p:spPr>
      </p:pic>
      <p:pic>
        <p:nvPicPr>
          <p:cNvPr id="10" name="Picture 9" descr="A green frog&#10;&#10;Description automatically generated">
            <a:extLst>
              <a:ext uri="{FF2B5EF4-FFF2-40B4-BE49-F238E27FC236}">
                <a16:creationId xmlns:a16="http://schemas.microsoft.com/office/drawing/2014/main" id="{B9453768-CBB8-1A47-8192-32316A5D2A4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96" y="3154942"/>
            <a:ext cx="1871606" cy="1201806"/>
          </a:xfrm>
          <a:prstGeom prst="rect">
            <a:avLst/>
          </a:prstGeom>
        </p:spPr>
      </p:pic>
      <p:pic>
        <p:nvPicPr>
          <p:cNvPr id="11" name="Picture 10" descr="A picture containing sky, sitting&#10;&#10;Description automatically generated">
            <a:extLst>
              <a:ext uri="{FF2B5EF4-FFF2-40B4-BE49-F238E27FC236}">
                <a16:creationId xmlns:a16="http://schemas.microsoft.com/office/drawing/2014/main" id="{AEFE9599-AEA7-A248-BCED-A632B2736E4D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029" y="1432184"/>
            <a:ext cx="1643379" cy="1694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FB5F73-210D-254E-9B82-10A683288101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082" y="1497838"/>
            <a:ext cx="1558164" cy="1628091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83EDAF1-720B-DE4B-B9AF-1BFC004ABE4F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94" y="281933"/>
            <a:ext cx="1670685" cy="1107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FFBD3F-B80B-A74F-B6B4-E67B7E9D6CB1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8" y="3250351"/>
            <a:ext cx="1672165" cy="17794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924738-DB32-8741-AD45-1F6F92268F30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61" y="-6395"/>
            <a:ext cx="2169160" cy="13982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F629A9-8ACD-6B42-B584-206050A08ED7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155" y="3393265"/>
            <a:ext cx="2451735" cy="1648460"/>
          </a:xfrm>
          <a:prstGeom prst="rect">
            <a:avLst/>
          </a:prstGeom>
        </p:spPr>
      </p:pic>
      <p:pic>
        <p:nvPicPr>
          <p:cNvPr id="17" name="Picture 16" descr="A girl in a pool of water&#10;&#10;Description automatically generated">
            <a:extLst>
              <a:ext uri="{FF2B5EF4-FFF2-40B4-BE49-F238E27FC236}">
                <a16:creationId xmlns:a16="http://schemas.microsoft.com/office/drawing/2014/main" id="{CFB97F66-1B46-AD43-8B4F-251DC13E2761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659" y="2130811"/>
            <a:ext cx="1304925" cy="1304925"/>
          </a:xfrm>
          <a:prstGeom prst="rect">
            <a:avLst/>
          </a:prstGeom>
        </p:spPr>
      </p:pic>
      <p:pic>
        <p:nvPicPr>
          <p:cNvPr id="18" name="Picture 17" descr="A picture containing water sport, swimming&#10;&#10;Description automatically generated">
            <a:extLst>
              <a:ext uri="{FF2B5EF4-FFF2-40B4-BE49-F238E27FC236}">
                <a16:creationId xmlns:a16="http://schemas.microsoft.com/office/drawing/2014/main" id="{13B8BA86-BD08-1545-8B6F-5EB81AE8040A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22" y="1689536"/>
            <a:ext cx="2090228" cy="1248509"/>
          </a:xfrm>
          <a:prstGeom prst="rect">
            <a:avLst/>
          </a:prstGeom>
        </p:spPr>
      </p:pic>
      <p:pic>
        <p:nvPicPr>
          <p:cNvPr id="3" name="Picture 2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270E0544-A0F5-AD45-8255-5A3631B43FA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37174" y="3468292"/>
            <a:ext cx="1439467" cy="15764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Part 1: Possible Solution</a:t>
            </a:r>
            <a:endParaRPr dirty="0"/>
          </a:p>
        </p:txBody>
      </p:sp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288" y="1106000"/>
            <a:ext cx="5533436" cy="37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5D363-E822-644C-BA5F-7E39FFDCC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you!!</a:t>
            </a:r>
          </a:p>
        </p:txBody>
      </p:sp>
      <p:pic>
        <p:nvPicPr>
          <p:cNvPr id="3" name="Google Shape;64;p13">
            <a:extLst>
              <a:ext uri="{FF2B5EF4-FFF2-40B4-BE49-F238E27FC236}">
                <a16:creationId xmlns:a16="http://schemas.microsoft.com/office/drawing/2014/main" id="{75464A26-D622-EC45-8263-0D98A6A648E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664" t="14781" b="10109"/>
          <a:stretch/>
        </p:blipFill>
        <p:spPr>
          <a:xfrm>
            <a:off x="166254" y="0"/>
            <a:ext cx="2791991" cy="1516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2141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Who Are We?</a:t>
            </a:r>
            <a:endParaRPr dirty="0"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2F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Girls Who Code</a:t>
            </a:r>
            <a:r>
              <a:rPr lang="en" dirty="0"/>
              <a:t> at University of Michigan Department of Computational Medicine and Bioinformatics is a student organization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We are PhD students from the University of Michigan in Ann Arbor, as well as Undergrads, Masters students and staff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We </a:t>
            </a:r>
            <a:r>
              <a:rPr lang="en" b="1" dirty="0">
                <a:solidFill>
                  <a:srgbClr val="FF2F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code</a:t>
            </a:r>
            <a:r>
              <a:rPr lang="en" dirty="0"/>
              <a:t> every day!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Girls Who Code?</a:t>
            </a:r>
            <a:endParaRPr dirty="0"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0463" y="2896000"/>
            <a:ext cx="6863076" cy="22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375" y="1106000"/>
            <a:ext cx="1337450" cy="188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1575" y="1105999"/>
            <a:ext cx="1160860" cy="188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4175" y="1106000"/>
            <a:ext cx="1207389" cy="188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Data Science?</a:t>
            </a:r>
            <a:endParaRPr dirty="0"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9125" y="143101"/>
            <a:ext cx="2710525" cy="48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5750" y="1293293"/>
            <a:ext cx="2618242" cy="321545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311700" y="1587075"/>
            <a:ext cx="3235500" cy="30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222222"/>
                </a:solidFill>
                <a:highlight>
                  <a:srgbClr val="FFFFFF"/>
                </a:highlight>
              </a:rPr>
              <a:t>Data science is a </a:t>
            </a:r>
            <a:r>
              <a:rPr lang="en" b="1" dirty="0">
                <a:solidFill>
                  <a:srgbClr val="FF2F92"/>
                </a:solidFill>
                <a:highlight>
                  <a:srgbClr val="FFFFFF"/>
                </a:highlight>
              </a:rPr>
              <a:t>multi-disciplinary</a:t>
            </a:r>
            <a:r>
              <a:rPr lang="en" dirty="0">
                <a:solidFill>
                  <a:srgbClr val="222222"/>
                </a:solidFill>
                <a:highlight>
                  <a:srgbClr val="FFFFFF"/>
                </a:highlight>
              </a:rPr>
              <a:t> field that uses </a:t>
            </a:r>
            <a:r>
              <a:rPr lang="en" b="1" dirty="0">
                <a:solidFill>
                  <a:srgbClr val="FF2F92"/>
                </a:solidFill>
                <a:highlight>
                  <a:srgbClr val="FFFFFF"/>
                </a:highlight>
              </a:rPr>
              <a:t>scientific methods</a:t>
            </a:r>
            <a:r>
              <a:rPr lang="en" dirty="0">
                <a:solidFill>
                  <a:srgbClr val="222222"/>
                </a:solidFill>
                <a:highlight>
                  <a:srgbClr val="FFFFFF"/>
                </a:highlight>
              </a:rPr>
              <a:t>, processes, </a:t>
            </a:r>
            <a:r>
              <a:rPr lang="en" b="1" dirty="0">
                <a:solidFill>
                  <a:srgbClr val="FF2F92"/>
                </a:solidFill>
                <a:highlight>
                  <a:srgbClr val="FFFFFF"/>
                </a:highlight>
              </a:rPr>
              <a:t>algorithms</a:t>
            </a:r>
            <a:r>
              <a:rPr lang="en" dirty="0">
                <a:solidFill>
                  <a:srgbClr val="222222"/>
                </a:solidFill>
                <a:highlight>
                  <a:srgbClr val="FFFFFF"/>
                </a:highlight>
              </a:rPr>
              <a:t> and systems to </a:t>
            </a:r>
            <a:r>
              <a:rPr lang="en" b="1" dirty="0">
                <a:solidFill>
                  <a:srgbClr val="FF2F92"/>
                </a:solidFill>
                <a:highlight>
                  <a:srgbClr val="FFFFFF"/>
                </a:highlight>
              </a:rPr>
              <a:t>extract knowledge</a:t>
            </a:r>
            <a:r>
              <a:rPr lang="en" dirty="0">
                <a:solidFill>
                  <a:srgbClr val="222222"/>
                </a:solidFill>
                <a:highlight>
                  <a:srgbClr val="FFFFFF"/>
                </a:highlight>
              </a:rPr>
              <a:t> and insights from </a:t>
            </a:r>
            <a:r>
              <a:rPr lang="en" b="1" dirty="0">
                <a:solidFill>
                  <a:srgbClr val="FF2F92"/>
                </a:solidFill>
                <a:highlight>
                  <a:srgbClr val="FFFFFF"/>
                </a:highlight>
              </a:rPr>
              <a:t>data</a:t>
            </a:r>
            <a:endParaRPr b="1" dirty="0">
              <a:solidFill>
                <a:srgbClr val="FF2F9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Blockly Games &amp; Machine Learning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B1098-689F-604E-97A2-D5CB80E56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Blockly Games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7BC16-6E34-754A-8719-71BFBEEE9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https://blockly.games/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146A8-E9D0-724D-A254-B3A5065C1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816" y="282050"/>
            <a:ext cx="446227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626EA-D5B2-5449-AD82-076920C71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84664"/>
            <a:ext cx="5964382" cy="309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7E02A5-2910-C049-98A5-6BC27EAA9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677" y="1196450"/>
            <a:ext cx="4560110" cy="15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58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Machine Learning?</a:t>
            </a:r>
            <a:endParaRPr dirty="0"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b="1" dirty="0">
                <a:solidFill>
                  <a:srgbClr val="FF2F92"/>
                </a:solidFill>
                <a:highlight>
                  <a:srgbClr val="FFFFFF"/>
                </a:highlight>
              </a:rPr>
              <a:t>Machine Learning</a:t>
            </a:r>
            <a:r>
              <a:rPr lang="en" dirty="0">
                <a:solidFill>
                  <a:srgbClr val="000000"/>
                </a:solidFill>
                <a:highlight>
                  <a:srgbClr val="FFFFFF"/>
                </a:highlight>
              </a:rPr>
              <a:t> (ML) </a:t>
            </a:r>
            <a:r>
              <a:rPr lang="en" dirty="0">
                <a:solidFill>
                  <a:srgbClr val="222222"/>
                </a:solidFill>
                <a:highlight>
                  <a:srgbClr val="FFFFFF"/>
                </a:highlight>
              </a:rPr>
              <a:t>is the scientific study of </a:t>
            </a:r>
            <a:r>
              <a:rPr lang="en" b="1" dirty="0">
                <a:solidFill>
                  <a:srgbClr val="FF2F92"/>
                </a:solidFill>
                <a:highlight>
                  <a:srgbClr val="FFFFFF"/>
                </a:highlight>
              </a:rPr>
              <a:t>algorithms</a:t>
            </a:r>
            <a:r>
              <a:rPr lang="en" dirty="0">
                <a:solidFill>
                  <a:srgbClr val="222222"/>
                </a:solidFill>
                <a:highlight>
                  <a:srgbClr val="FFFFFF"/>
                </a:highlight>
              </a:rPr>
              <a:t> and </a:t>
            </a:r>
            <a:r>
              <a:rPr lang="en" b="1" dirty="0">
                <a:solidFill>
                  <a:srgbClr val="FF2F92"/>
                </a:solidFill>
                <a:highlight>
                  <a:srgbClr val="FFFFFF"/>
                </a:highlight>
              </a:rPr>
              <a:t>statistical models</a:t>
            </a:r>
            <a:r>
              <a:rPr lang="en" dirty="0">
                <a:solidFill>
                  <a:srgbClr val="222222"/>
                </a:solidFill>
                <a:highlight>
                  <a:srgbClr val="FFFFFF"/>
                </a:highlight>
              </a:rPr>
              <a:t> that computers use to perform a specific task without using explicit instructions, relying on </a:t>
            </a:r>
            <a:r>
              <a:rPr lang="en" b="1" dirty="0">
                <a:solidFill>
                  <a:srgbClr val="FF2F92"/>
                </a:solidFill>
                <a:highlight>
                  <a:srgbClr val="FFFFFF"/>
                </a:highlight>
              </a:rPr>
              <a:t>patterns</a:t>
            </a:r>
            <a:r>
              <a:rPr lang="en" dirty="0">
                <a:solidFill>
                  <a:srgbClr val="222222"/>
                </a:solidFill>
                <a:highlight>
                  <a:srgbClr val="FFFFFF"/>
                </a:highlight>
              </a:rPr>
              <a:t> in data instead</a:t>
            </a:r>
            <a:endParaRPr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Char char="●"/>
            </a:pPr>
            <a:r>
              <a:rPr lang="en" dirty="0">
                <a:solidFill>
                  <a:srgbClr val="222222"/>
                </a:solidFill>
                <a:highlight>
                  <a:srgbClr val="FFFFFF"/>
                </a:highlight>
              </a:rPr>
              <a:t>Machine learning is seen as a </a:t>
            </a:r>
            <a:r>
              <a:rPr lang="en" b="1" dirty="0">
                <a:solidFill>
                  <a:srgbClr val="FF2F92"/>
                </a:solidFill>
                <a:highlight>
                  <a:srgbClr val="FFFFFF"/>
                </a:highlight>
              </a:rPr>
              <a:t>subset of AI</a:t>
            </a: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Char char="●"/>
            </a:pPr>
            <a:r>
              <a:rPr lang="en-US" b="1" dirty="0">
                <a:solidFill>
                  <a:srgbClr val="FF2F92"/>
                </a:solidFill>
              </a:rPr>
              <a:t>Artificial Intelligence</a:t>
            </a:r>
            <a:r>
              <a:rPr lang="en-US" dirty="0"/>
              <a:t> (AI) </a:t>
            </a:r>
            <a:r>
              <a:rPr lang="en-US" dirty="0">
                <a:solidFill>
                  <a:srgbClr val="222222"/>
                </a:solidFill>
                <a:highlight>
                  <a:srgbClr val="FFFFFF"/>
                </a:highlight>
              </a:rPr>
              <a:t>describes machines (or computers) that </a:t>
            </a:r>
            <a:r>
              <a:rPr lang="en-US" b="1" dirty="0">
                <a:solidFill>
                  <a:srgbClr val="FF2F92"/>
                </a:solidFill>
                <a:highlight>
                  <a:srgbClr val="FFFFFF"/>
                </a:highlight>
              </a:rPr>
              <a:t>mimic cognitive functions</a:t>
            </a:r>
            <a:r>
              <a:rPr lang="en-US" dirty="0">
                <a:solidFill>
                  <a:srgbClr val="222222"/>
                </a:solidFill>
                <a:highlight>
                  <a:srgbClr val="FFFFFF"/>
                </a:highlight>
              </a:rPr>
              <a:t> that people associate with the human mind, such as </a:t>
            </a:r>
            <a:r>
              <a:rPr lang="en-US" b="1" dirty="0">
                <a:solidFill>
                  <a:srgbClr val="FF2F92"/>
                </a:solidFill>
                <a:highlight>
                  <a:srgbClr val="FFFFFF"/>
                </a:highlight>
              </a:rPr>
              <a:t>learning</a:t>
            </a:r>
            <a:r>
              <a:rPr lang="en-US" dirty="0">
                <a:solidFill>
                  <a:srgbClr val="222222"/>
                </a:solidFill>
                <a:highlight>
                  <a:srgbClr val="FFFFFF"/>
                </a:highlight>
              </a:rPr>
              <a:t> and </a:t>
            </a:r>
            <a:r>
              <a:rPr lang="en-US" b="1" dirty="0">
                <a:solidFill>
                  <a:srgbClr val="FF2F92"/>
                </a:solidFill>
                <a:highlight>
                  <a:srgbClr val="FFFFFF"/>
                </a:highlight>
              </a:rPr>
              <a:t>problem solving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Char char="●"/>
            </a:pPr>
            <a:endParaRPr dirty="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an “algorithm” anyway?</a:t>
            </a:r>
            <a:endParaRPr dirty="0"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192150" y="1333500"/>
            <a:ext cx="5635800" cy="3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rgbClr val="222222"/>
                </a:solidFill>
                <a:highlight>
                  <a:srgbClr val="FFFFFF"/>
                </a:highlight>
              </a:rPr>
              <a:t>An </a:t>
            </a:r>
            <a:r>
              <a:rPr lang="en" b="1" dirty="0">
                <a:solidFill>
                  <a:srgbClr val="FF2F92"/>
                </a:solidFill>
                <a:highlight>
                  <a:srgbClr val="FFFFFF"/>
                </a:highlight>
              </a:rPr>
              <a:t>algorithm</a:t>
            </a:r>
            <a:r>
              <a:rPr lang="en" dirty="0">
                <a:solidFill>
                  <a:srgbClr val="222222"/>
                </a:solidFill>
                <a:highlight>
                  <a:srgbClr val="FFFFFF"/>
                </a:highlight>
              </a:rPr>
              <a:t> is simply a step-by-step method of solving a problem </a:t>
            </a:r>
            <a:endParaRPr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800"/>
              <a:buChar char="●"/>
            </a:pPr>
            <a:r>
              <a:rPr lang="en" dirty="0">
                <a:solidFill>
                  <a:srgbClr val="222222"/>
                </a:solidFill>
                <a:highlight>
                  <a:srgbClr val="FFFFFF"/>
                </a:highlight>
              </a:rPr>
              <a:t>There are many kinds of </a:t>
            </a:r>
            <a:r>
              <a:rPr lang="en" b="1" dirty="0">
                <a:solidFill>
                  <a:srgbClr val="FF2F92"/>
                </a:solidFill>
                <a:highlight>
                  <a:srgbClr val="FFFFFF"/>
                </a:highlight>
              </a:rPr>
              <a:t>ML algorithms</a:t>
            </a:r>
            <a:r>
              <a:rPr lang="en" dirty="0">
                <a:solidFill>
                  <a:srgbClr val="222222"/>
                </a:solidFill>
                <a:highlight>
                  <a:srgbClr val="FFFFFF"/>
                </a:highlight>
              </a:rPr>
              <a:t>, specialized for certain kinds of data or operations</a:t>
            </a:r>
            <a:endParaRPr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800"/>
              <a:buChar char="●"/>
            </a:pPr>
            <a:r>
              <a:rPr lang="en" dirty="0">
                <a:solidFill>
                  <a:srgbClr val="222222"/>
                </a:solidFill>
                <a:highlight>
                  <a:srgbClr val="FFFFFF"/>
                </a:highlight>
              </a:rPr>
              <a:t>One common class of ML algorithms is </a:t>
            </a:r>
            <a:r>
              <a:rPr lang="en" b="1" dirty="0">
                <a:solidFill>
                  <a:srgbClr val="FF2F92"/>
                </a:solidFill>
                <a:highlight>
                  <a:srgbClr val="FFFFFF"/>
                </a:highlight>
              </a:rPr>
              <a:t>classification algorithms</a:t>
            </a:r>
            <a:r>
              <a:rPr lang="en" dirty="0">
                <a:solidFill>
                  <a:srgbClr val="222222"/>
                </a:solidFill>
                <a:highlight>
                  <a:srgbClr val="FFFFFF"/>
                </a:highlight>
              </a:rPr>
              <a:t> that </a:t>
            </a:r>
            <a:r>
              <a:rPr lang="en" b="1" dirty="0">
                <a:solidFill>
                  <a:srgbClr val="FF2F92"/>
                </a:solidFill>
                <a:highlight>
                  <a:srgbClr val="FFFFFF"/>
                </a:highlight>
              </a:rPr>
              <a:t>sort</a:t>
            </a:r>
            <a:r>
              <a:rPr lang="en" dirty="0">
                <a:solidFill>
                  <a:srgbClr val="222222"/>
                </a:solidFill>
                <a:highlight>
                  <a:srgbClr val="FFFFFF"/>
                </a:highlight>
              </a:rPr>
              <a:t> things into </a:t>
            </a:r>
            <a:r>
              <a:rPr lang="en" b="1" dirty="0">
                <a:solidFill>
                  <a:srgbClr val="FF2F92"/>
                </a:solidFill>
                <a:highlight>
                  <a:srgbClr val="FFFFFF"/>
                </a:highlight>
              </a:rPr>
              <a:t>categories</a:t>
            </a:r>
            <a:r>
              <a:rPr lang="en" dirty="0">
                <a:solidFill>
                  <a:srgbClr val="222222"/>
                </a:solidFill>
                <a:highlight>
                  <a:srgbClr val="FFFFFF"/>
                </a:highlight>
              </a:rPr>
              <a:t> (or classes) based on descriptive </a:t>
            </a:r>
            <a:r>
              <a:rPr lang="en" b="1" dirty="0">
                <a:solidFill>
                  <a:srgbClr val="FF2F92"/>
                </a:solidFill>
                <a:highlight>
                  <a:srgbClr val="FFFFFF"/>
                </a:highlight>
              </a:rPr>
              <a:t>features</a:t>
            </a:r>
            <a:endParaRPr dirty="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4150" y="1742463"/>
            <a:ext cx="3163500" cy="2802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6188" y="310388"/>
            <a:ext cx="6271625" cy="467052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Car Buying Decision Tree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335</Words>
  <Application>Microsoft Macintosh PowerPoint</Application>
  <PresentationFormat>On-screen Show (16:9)</PresentationFormat>
  <Paragraphs>28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Oswald</vt:lpstr>
      <vt:lpstr>Helvetica Neue</vt:lpstr>
      <vt:lpstr>Source Code Pro</vt:lpstr>
      <vt:lpstr>Arial</vt:lpstr>
      <vt:lpstr>Modern Writer</vt:lpstr>
      <vt:lpstr>  F.E.M.M.E.S. Capstone 2020 Blockly Games &amp; Machine Learning</vt:lpstr>
      <vt:lpstr>Who Are We?</vt:lpstr>
      <vt:lpstr>What is Girls Who Code?</vt:lpstr>
      <vt:lpstr>What is Data Science?</vt:lpstr>
      <vt:lpstr>Blockly Games &amp; Machine Learning</vt:lpstr>
      <vt:lpstr>Blockly Games </vt:lpstr>
      <vt:lpstr>What is Machine Learning?</vt:lpstr>
      <vt:lpstr>What is an “algorithm” anyway?</vt:lpstr>
      <vt:lpstr>Car Buying Decision Tree</vt:lpstr>
      <vt:lpstr>Decision Tree Activity</vt:lpstr>
      <vt:lpstr>Handcraft your own Disney-cision Tree! </vt:lpstr>
      <vt:lpstr>Test Your Disney-cision Tree</vt:lpstr>
      <vt:lpstr>PowerPoint Presentation</vt:lpstr>
      <vt:lpstr>Part 1: Possible Solution</vt:lpstr>
      <vt:lpstr>Thank you!!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Girls Who Code </dc:title>
  <cp:lastModifiedBy>Falk, Hayley</cp:lastModifiedBy>
  <cp:revision>19</cp:revision>
  <dcterms:modified xsi:type="dcterms:W3CDTF">2020-10-09T19:47:08Z</dcterms:modified>
</cp:coreProperties>
</file>